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520" r:id="rId2"/>
    <p:sldId id="510" r:id="rId3"/>
    <p:sldId id="257" r:id="rId4"/>
    <p:sldId id="473" r:id="rId5"/>
    <p:sldId id="505" r:id="rId6"/>
    <p:sldId id="501" r:id="rId7"/>
    <p:sldId id="502" r:id="rId8"/>
    <p:sldId id="410" r:id="rId9"/>
    <p:sldId id="485" r:id="rId10"/>
    <p:sldId id="516" r:id="rId11"/>
    <p:sldId id="517" r:id="rId12"/>
    <p:sldId id="518" r:id="rId13"/>
    <p:sldId id="506" r:id="rId14"/>
    <p:sldId id="274" r:id="rId15"/>
    <p:sldId id="275" r:id="rId16"/>
    <p:sldId id="276" r:id="rId17"/>
    <p:sldId id="277" r:id="rId18"/>
    <p:sldId id="523" r:id="rId19"/>
    <p:sldId id="521" r:id="rId20"/>
    <p:sldId id="279" r:id="rId21"/>
    <p:sldId id="280" r:id="rId22"/>
    <p:sldId id="281" r:id="rId23"/>
    <p:sldId id="508" r:id="rId24"/>
    <p:sldId id="284" r:id="rId25"/>
    <p:sldId id="488" r:id="rId26"/>
    <p:sldId id="285" r:id="rId27"/>
    <p:sldId id="286" r:id="rId28"/>
    <p:sldId id="287" r:id="rId29"/>
    <p:sldId id="288" r:id="rId30"/>
    <p:sldId id="273" r:id="rId31"/>
    <p:sldId id="4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1387"/>
  </p:normalViewPr>
  <p:slideViewPr>
    <p:cSldViewPr snapToGrid="0" snapToObjects="1">
      <p:cViewPr varScale="1">
        <p:scale>
          <a:sx n="100" d="100"/>
          <a:sy n="100" d="100"/>
        </p:scale>
        <p:origin x="90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which we will explain in greater detail</a:t>
            </a:r>
            <a:r>
              <a:rPr lang="en-US" baseline="0" dirty="0" smtClean="0"/>
              <a:t> in the next session.</a:t>
            </a:r>
          </a:p>
          <a:p>
            <a:r>
              <a:rPr lang="en-US" baseline="0" dirty="0" smtClean="0"/>
              <a:t>Here’s an overview of how the code of GCN would look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… DGL</a:t>
            </a:r>
            <a:r>
              <a:rPr lang="en-US" baseline="0" dirty="0" smtClean="0"/>
              <a:t> also support Python message/reduce functions although less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So try your best to use </a:t>
            </a:r>
            <a:r>
              <a:rPr lang="en-US" baseline="0" dirty="0" err="1" smtClean="0"/>
              <a:t>builtins</a:t>
            </a:r>
            <a:r>
              <a:rPr lang="en-US" baseline="0" dirty="0" smtClean="0"/>
              <a:t>, and fallback to UDFs only if you want SUPER FANCY COMPLICATED message/reduce functions.</a:t>
            </a:r>
            <a:endParaRPr dirty="0"/>
          </a:p>
        </p:txBody>
      </p:sp>
      <p:sp>
        <p:nvSpPr>
          <p:cNvPr id="340" name="Google Shape;3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95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26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support up to half a billion nodes…..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do that with neighbor sampling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with neighbor sampling and not-too-heavy feature computation, we found that CPU is more cost-effective than GPU</a:t>
            </a:r>
            <a:endParaRPr lang="en-US" dirty="0" smtClean="0"/>
          </a:p>
        </p:txBody>
      </p:sp>
      <p:sp>
        <p:nvSpPr>
          <p:cNvPr id="412" name="Google Shape;4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746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Typical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release cycle is three months per major release.</a:t>
            </a:r>
          </a:p>
        </p:txBody>
      </p:sp>
      <p:sp>
        <p:nvSpPr>
          <p:cNvPr id="422" name="Google Shape;4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83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0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7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40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28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Message:</a:t>
            </a:r>
            <a:r>
              <a:rPr lang="en-US" baseline="0" dirty="0" smtClean="0"/>
              <a:t> tensor computed from source node/ destination node/ edge features</a:t>
            </a:r>
          </a:p>
          <a:p>
            <a:r>
              <a:rPr lang="en-US" baseline="0" dirty="0" smtClean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5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20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75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4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Multiply can be replaced</a:t>
            </a:r>
            <a:r>
              <a:rPr lang="en-US" baseline="0" dirty="0" smtClean="0"/>
              <a:t> with other binary operations as well.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operands can also change to source, destination or edge</a:t>
            </a:r>
            <a:endParaRPr dirty="0"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90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ustom Layout" type="tx">
  <p:cSld name="3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/>
        </p:nvSpPr>
        <p:spPr>
          <a:xfrm>
            <a:off x="2494845" y="-1004710"/>
            <a:ext cx="192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45700" rIns="6095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" name="Google Shape;42;p43"/>
          <p:cNvSpPr/>
          <p:nvPr/>
        </p:nvSpPr>
        <p:spPr>
          <a:xfrm>
            <a:off x="498905" y="6544608"/>
            <a:ext cx="4037035" cy="14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2018, Amazon Web Services, Inc. or its Affiliates. All rights reserved.</a:t>
            </a:r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title"/>
          </p:nvPr>
        </p:nvSpPr>
        <p:spPr>
          <a:xfrm>
            <a:off x="365760" y="243839"/>
            <a:ext cx="10940405" cy="91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/>
          <p:nvPr/>
        </p:nvSpPr>
        <p:spPr>
          <a:xfrm>
            <a:off x="0" y="1115121"/>
            <a:ext cx="12192000" cy="5742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1"/>
          </p:nvPr>
        </p:nvSpPr>
        <p:spPr>
          <a:xfrm>
            <a:off x="365760" y="1279759"/>
            <a:ext cx="11476285" cy="492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1754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Char char="•"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4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911E-5B1D-AE4E-BD0C-B041B938E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hyperlink" Target="https://arxiv.org/abs/1704.012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 &amp; Da Zheng &amp; Quan Gan</a:t>
            </a:r>
          </a:p>
          <a:p>
            <a:r>
              <a:rPr lang="en-US" sz="1800" dirty="0"/>
              <a:t>with DGL Team</a:t>
            </a:r>
          </a:p>
          <a:p>
            <a:endParaRPr lang="en-US" sz="1800" dirty="0"/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7B1A-CD84-DD4B-A39A-139762C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B2DF-7D53-EA40-B9AF-0665C5DB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PageRank computes the importance of pages.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CA10-F758-C440-B91E-30296452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52" y="2938506"/>
            <a:ext cx="3751247" cy="310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/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blipFill>
                <a:blip r:embed="rId3"/>
                <a:stretch>
                  <a:fillRect t="-67290" b="-5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6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8B98-8230-F949-B7E0-75D713E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B9D7-90DB-5E4C-9089-31816F5F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1838" y="2483707"/>
            <a:ext cx="1472979" cy="319898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E89315-9031-5B4A-B773-5359D9C1D3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propagation can be used for connected components.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GNN do its job?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</a:t>
            </a:r>
            <a:r>
              <a:rPr lang="en-US" dirty="0" smtClean="0"/>
              <a:t>is based on </a:t>
            </a:r>
            <a:r>
              <a:rPr lang="en-US" dirty="0"/>
              <a:t>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60" y="263722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838200" y="417031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5"/>
                <a:stretch>
                  <a:fillRect l="-3077" t="-110204" r="-3077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8" y="2752344"/>
            <a:ext cx="1828800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9112" y="2673906"/>
            <a:ext cx="768096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3624" y="243342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691" y="224810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Reduce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279" y="2775731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of DGL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00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254000">
              <a:buClr>
                <a:schemeClr val="dk1"/>
              </a:buClr>
              <a:buSzPts val="4000"/>
            </a:pPr>
            <a:r>
              <a:rPr lang="en-US" sz="4000" b="1" dirty="0" smtClean="0"/>
              <a:t>Forward</a:t>
            </a:r>
            <a:r>
              <a:rPr lang="en-US" sz="4000" dirty="0" smtClean="0"/>
              <a:t> </a:t>
            </a:r>
            <a:r>
              <a:rPr lang="en-US" sz="4000" dirty="0"/>
              <a:t>and </a:t>
            </a:r>
            <a:r>
              <a:rPr lang="en-US" sz="4000" b="1" dirty="0" smtClean="0"/>
              <a:t>backward</a:t>
            </a:r>
            <a:r>
              <a:rPr lang="en-US" sz="4000" dirty="0" smtClean="0"/>
              <a:t> compatibility</a:t>
            </a:r>
            <a:endParaRPr lang="en-US" sz="4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 smtClean="0"/>
              <a:t>Fast</a:t>
            </a:r>
            <a:r>
              <a:rPr lang="en-US" sz="4000" dirty="0" smtClean="0"/>
              <a:t> and </a:t>
            </a:r>
            <a:r>
              <a:rPr lang="en-US" sz="4000" b="1" dirty="0" smtClean="0"/>
              <a:t>Scalable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2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Forward compatibility</a:t>
            </a:r>
            <a:endParaRPr dirty="0"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838200" y="15408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Facilitate </a:t>
            </a:r>
            <a:r>
              <a:rPr lang="en-US" sz="4400" b="1" i="1" dirty="0" smtClean="0">
                <a:solidFill>
                  <a:srgbClr val="FF0000"/>
                </a:solidFill>
              </a:rPr>
              <a:t>as many</a:t>
            </a:r>
            <a:r>
              <a:rPr lang="en-US" dirty="0" smtClean="0"/>
              <a:t> </a:t>
            </a:r>
            <a:r>
              <a:rPr lang="en-US" dirty="0"/>
              <a:t>models with </a:t>
            </a:r>
            <a:r>
              <a:rPr lang="en-US" sz="4000" b="1" dirty="0"/>
              <a:t>graph </a:t>
            </a:r>
            <a:r>
              <a:rPr lang="en-US" sz="4000" b="1" dirty="0" smtClean="0"/>
              <a:t>structures </a:t>
            </a:r>
            <a:r>
              <a:rPr lang="en-US" sz="4000" b="1" i="1" dirty="0">
                <a:solidFill>
                  <a:srgbClr val="FF0000"/>
                </a:solidFill>
              </a:rPr>
              <a:t>as </a:t>
            </a:r>
            <a:r>
              <a:rPr lang="en-US" sz="4000" b="1" i="1" dirty="0" smtClean="0">
                <a:solidFill>
                  <a:srgbClr val="FF0000"/>
                </a:solidFill>
              </a:rPr>
              <a:t>possible</a:t>
            </a:r>
            <a:endParaRPr sz="4000" b="1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a very narrow and intuitive </a:t>
            </a:r>
            <a:r>
              <a:rPr lang="en-US" dirty="0" smtClean="0"/>
              <a:t>APIs that provide</a:t>
            </a:r>
            <a:endParaRPr dirty="0"/>
          </a:p>
          <a:p>
            <a:pPr lvl="1">
              <a:buClr>
                <a:srgbClr val="FF0000"/>
              </a:buClr>
              <a:buSzPts val="3200"/>
            </a:pPr>
            <a:r>
              <a:rPr lang="en-US" sz="3200" b="1" i="1" dirty="0">
                <a:solidFill>
                  <a:srgbClr val="FF0000"/>
                </a:solidFill>
              </a:rPr>
              <a:t>Flexible</a:t>
            </a:r>
            <a:r>
              <a:rPr lang="en-US" sz="3200" dirty="0"/>
              <a:t> </a:t>
            </a:r>
            <a:r>
              <a:rPr lang="en-US" dirty="0"/>
              <a:t>message propagation </a:t>
            </a:r>
            <a:r>
              <a:rPr lang="en-US" dirty="0" smtClean="0"/>
              <a:t>control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SzPts val="3200"/>
            </a:pPr>
            <a:r>
              <a:rPr lang="en-US" sz="3200" b="1" i="1" dirty="0" smtClean="0">
                <a:solidFill>
                  <a:srgbClr val="FF0000"/>
                </a:solidFill>
              </a:rPr>
              <a:t>Concise </a:t>
            </a:r>
            <a:r>
              <a:rPr lang="en-US" dirty="0" smtClean="0"/>
              <a:t>set of </a:t>
            </a:r>
            <a:r>
              <a:rPr lang="en-US" dirty="0" err="1" smtClean="0"/>
              <a:t>builtin</a:t>
            </a:r>
            <a:r>
              <a:rPr lang="en-US" dirty="0" smtClean="0"/>
              <a:t> message/reduce</a:t>
            </a:r>
            <a:br>
              <a:rPr lang="en-US" dirty="0" smtClean="0"/>
            </a:br>
            <a:r>
              <a:rPr lang="en-US" dirty="0" smtClean="0"/>
              <a:t>functions</a:t>
            </a:r>
            <a:endParaRPr lang="en-US" b="1" i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 smtClean="0">
                <a:solidFill>
                  <a:srgbClr val="FF0000"/>
                </a:solidFill>
              </a:rPr>
              <a:t>Arbitrary</a:t>
            </a:r>
            <a:r>
              <a:rPr lang="en-US" dirty="0" smtClean="0"/>
              <a:t> </a:t>
            </a:r>
            <a:r>
              <a:rPr lang="en-US" dirty="0"/>
              <a:t>user-defined </a:t>
            </a:r>
            <a:r>
              <a:rPr lang="en-US" dirty="0" smtClean="0"/>
              <a:t>functions (UDFs)</a:t>
            </a:r>
            <a:br>
              <a:rPr lang="en-US" dirty="0" smtClean="0"/>
            </a:br>
            <a:r>
              <a:rPr lang="en-US" dirty="0" smtClean="0"/>
              <a:t>support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269" y="3648061"/>
            <a:ext cx="4534867" cy="287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2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Flexibility of </a:t>
            </a:r>
            <a:r>
              <a:rPr lang="en-US" dirty="0"/>
              <a:t>Message Passing </a:t>
            </a:r>
            <a:r>
              <a:rPr lang="en-US" dirty="0" smtClean="0"/>
              <a:t>Control</a:t>
            </a:r>
            <a:endParaRPr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4441371"/>
            <a:ext cx="11007012" cy="202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Different levels of controls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Level-1: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send,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recv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Level-2: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send_and_recv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, pull, push,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update_all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Level-3: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propagate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361686" y="2167087"/>
            <a:ext cx="1278629" cy="1780756"/>
            <a:chOff x="2080143" y="4347649"/>
            <a:chExt cx="1278629" cy="1780756"/>
          </a:xfrm>
        </p:grpSpPr>
        <p:grpSp>
          <p:nvGrpSpPr>
            <p:cNvPr id="274" name="Google Shape;274;p21"/>
            <p:cNvGrpSpPr/>
            <p:nvPr/>
          </p:nvGrpSpPr>
          <p:grpSpPr>
            <a:xfrm>
              <a:off x="2080143" y="4347649"/>
              <a:ext cx="1278629" cy="1254175"/>
              <a:chOff x="2513379" y="5177364"/>
              <a:chExt cx="1278629" cy="1254175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2513379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3051340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3577404" y="5177364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362800" y="6210495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79" name="Google Shape;279;p21"/>
              <p:cNvCxnSpPr>
                <a:stCxn id="275" idx="6"/>
                <a:endCxn id="276" idx="2"/>
              </p:cNvCxnSpPr>
              <p:nvPr/>
            </p:nvCxnSpPr>
            <p:spPr>
              <a:xfrm>
                <a:off x="2727983" y="5657808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0" name="Google Shape;280;p21"/>
              <p:cNvCxnSpPr>
                <a:stCxn id="276" idx="4"/>
                <a:endCxn id="278" idx="1"/>
              </p:cNvCxnSpPr>
              <p:nvPr/>
            </p:nvCxnSpPr>
            <p:spPr>
              <a:xfrm>
                <a:off x="3158642" y="5768330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21"/>
              <p:cNvCxnSpPr>
                <a:stCxn id="276" idx="7"/>
                <a:endCxn id="277" idx="3"/>
              </p:cNvCxnSpPr>
              <p:nvPr/>
            </p:nvCxnSpPr>
            <p:spPr>
              <a:xfrm rot="10800000" flipH="1">
                <a:off x="3234516" y="5366057"/>
                <a:ext cx="374400" cy="21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82" name="Google Shape;282;p21"/>
            <p:cNvSpPr txBox="1"/>
            <p:nvPr/>
          </p:nvSpPr>
          <p:spPr>
            <a:xfrm>
              <a:off x="2346636" y="5759073"/>
              <a:ext cx="9092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graph</a:t>
              </a:r>
              <a:endParaRPr/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3166955" y="2170774"/>
            <a:ext cx="1829155" cy="1777069"/>
            <a:chOff x="3885412" y="4351336"/>
            <a:chExt cx="1829155" cy="1777069"/>
          </a:xfrm>
        </p:grpSpPr>
        <p:grpSp>
          <p:nvGrpSpPr>
            <p:cNvPr id="284" name="Google Shape;284;p21"/>
            <p:cNvGrpSpPr/>
            <p:nvPr/>
          </p:nvGrpSpPr>
          <p:grpSpPr>
            <a:xfrm>
              <a:off x="4154727" y="4351336"/>
              <a:ext cx="1278629" cy="1254175"/>
              <a:chOff x="1026367" y="4173867"/>
              <a:chExt cx="1278629" cy="1254175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1026367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64328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090392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875788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89" name="Google Shape;289;p21"/>
              <p:cNvCxnSpPr>
                <a:stCxn id="285" idx="6"/>
                <a:endCxn id="286" idx="2"/>
              </p:cNvCxnSpPr>
              <p:nvPr/>
            </p:nvCxnSpPr>
            <p:spPr>
              <a:xfrm>
                <a:off x="1240971" y="4654311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0" name="Google Shape;290;p21"/>
              <p:cNvCxnSpPr>
                <a:stCxn id="286" idx="4"/>
                <a:endCxn id="288" idx="1"/>
              </p:cNvCxnSpPr>
              <p:nvPr/>
            </p:nvCxnSpPr>
            <p:spPr>
              <a:xfrm>
                <a:off x="1671630" y="4764833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1" name="Google Shape;291;p21"/>
              <p:cNvCxnSpPr>
                <a:stCxn id="286" idx="7"/>
                <a:endCxn id="287" idx="3"/>
              </p:cNvCxnSpPr>
              <p:nvPr/>
            </p:nvCxnSpPr>
            <p:spPr>
              <a:xfrm rot="10800000" flipH="1">
                <a:off x="1747504" y="4362560"/>
                <a:ext cx="374400" cy="21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92" name="Google Shape;292;p21"/>
            <p:cNvSpPr txBox="1"/>
            <p:nvPr/>
          </p:nvSpPr>
          <p:spPr>
            <a:xfrm>
              <a:off x="3885412" y="5759073"/>
              <a:ext cx="182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pair</a:t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5136412" y="2166378"/>
            <a:ext cx="2758063" cy="1799303"/>
            <a:chOff x="5854869" y="4346940"/>
            <a:chExt cx="2758063" cy="1799303"/>
          </a:xfrm>
        </p:grpSpPr>
        <p:grpSp>
          <p:nvGrpSpPr>
            <p:cNvPr id="294" name="Google Shape;294;p21"/>
            <p:cNvGrpSpPr/>
            <p:nvPr/>
          </p:nvGrpSpPr>
          <p:grpSpPr>
            <a:xfrm>
              <a:off x="6470845" y="4346940"/>
              <a:ext cx="1278629" cy="1254175"/>
              <a:chOff x="3979610" y="4173867"/>
              <a:chExt cx="1278629" cy="1254175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3979610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517571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5043635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829031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99" name="Google Shape;299;p21"/>
              <p:cNvCxnSpPr>
                <a:endCxn id="296" idx="2"/>
              </p:cNvCxnSpPr>
              <p:nvPr/>
            </p:nvCxnSpPr>
            <p:spPr>
              <a:xfrm>
                <a:off x="4194171" y="4648611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0" name="Google Shape;300;p21"/>
              <p:cNvCxnSpPr>
                <a:stCxn id="296" idx="6"/>
                <a:endCxn id="297" idx="3"/>
              </p:cNvCxnSpPr>
              <p:nvPr/>
            </p:nvCxnSpPr>
            <p:spPr>
              <a:xfrm rot="10800000" flipH="1">
                <a:off x="4732175" y="4362411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1" name="Google Shape;301;p21"/>
              <p:cNvCxnSpPr>
                <a:stCxn id="296" idx="4"/>
                <a:endCxn id="298" idx="1"/>
              </p:cNvCxnSpPr>
              <p:nvPr/>
            </p:nvCxnSpPr>
            <p:spPr>
              <a:xfrm>
                <a:off x="4624873" y="4764833"/>
                <a:ext cx="235500" cy="47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02" name="Google Shape;302;p21"/>
            <p:cNvSpPr txBox="1"/>
            <p:nvPr/>
          </p:nvSpPr>
          <p:spPr>
            <a:xfrm>
              <a:off x="5854869" y="5776911"/>
              <a:ext cx="275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Parallel send/rcv of all pairs</a:t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8117064" y="2166378"/>
            <a:ext cx="2376356" cy="1789853"/>
            <a:chOff x="8835521" y="4346940"/>
            <a:chExt cx="2376356" cy="1789853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8970139" y="4346940"/>
              <a:ext cx="1278629" cy="1254175"/>
              <a:chOff x="6046155" y="4459836"/>
              <a:chExt cx="1278629" cy="1254175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6046155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6584116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110180" y="445983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95576" y="54929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309" name="Google Shape;309;p21"/>
              <p:cNvCxnSpPr>
                <a:endCxn id="306" idx="2"/>
              </p:cNvCxnSpPr>
              <p:nvPr/>
            </p:nvCxnSpPr>
            <p:spPr>
              <a:xfrm>
                <a:off x="6260716" y="4934580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0" name="Google Shape;310;p21"/>
              <p:cNvCxnSpPr>
                <a:stCxn id="306" idx="6"/>
                <a:endCxn id="307" idx="3"/>
              </p:cNvCxnSpPr>
              <p:nvPr/>
            </p:nvCxnSpPr>
            <p:spPr>
              <a:xfrm rot="10800000" flipH="1">
                <a:off x="6798720" y="4648380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1" name="Google Shape;311;p21"/>
              <p:cNvCxnSpPr>
                <a:stCxn id="306" idx="4"/>
                <a:endCxn id="308" idx="0"/>
              </p:cNvCxnSpPr>
              <p:nvPr/>
            </p:nvCxnSpPr>
            <p:spPr>
              <a:xfrm>
                <a:off x="6691418" y="5050802"/>
                <a:ext cx="31140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12" name="Google Shape;312;p21"/>
            <p:cNvSpPr txBox="1"/>
            <p:nvPr/>
          </p:nvSpPr>
          <p:spPr>
            <a:xfrm>
              <a:off x="8835521" y="5767461"/>
              <a:ext cx="2376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trajectory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81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4400"/>
            </a:pPr>
            <a:r>
              <a:rPr lang="en-US" dirty="0"/>
              <a:t>Flexibility of Message Passing Control</a:t>
            </a:r>
            <a:endParaRPr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rgbClr val="232F3D"/>
              </a:buClr>
              <a:buSzPts val="1467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3" y="2522422"/>
            <a:ext cx="6247665" cy="32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932" y="2745201"/>
            <a:ext cx="4461200" cy="279431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1083472" y="5841059"/>
            <a:ext cx="4007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GNN: update all in parallel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6443127" y="5841059"/>
            <a:ext cx="4540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Tree-LSTM: update with order</a:t>
            </a:r>
            <a:endParaRPr/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97" y="593367"/>
            <a:ext cx="2346177" cy="226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6327" y="1641474"/>
            <a:ext cx="3399673" cy="95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2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Flexibility of </a:t>
            </a:r>
            <a:r>
              <a:rPr lang="en-US" dirty="0"/>
              <a:t>Message Passing </a:t>
            </a:r>
            <a:r>
              <a:rPr lang="en-US" dirty="0" smtClean="0"/>
              <a:t>Control</a:t>
            </a:r>
            <a:endParaRPr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1562100"/>
            <a:ext cx="11007012" cy="490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Message functions, examples: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Copy feature from source node (</a:t>
            </a:r>
            <a:r>
              <a:rPr lang="en-US" dirty="0" err="1" smtClean="0"/>
              <a:t>copy_src</a:t>
            </a:r>
            <a:r>
              <a:rPr lang="en-US" dirty="0" smtClean="0"/>
              <a:t>/</a:t>
            </a:r>
            <a:r>
              <a:rPr lang="en-US" dirty="0" err="1" smtClean="0"/>
              <a:t>copy_u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Multiply source node feature with edge feature (</a:t>
            </a:r>
            <a:r>
              <a:rPr lang="en-US" dirty="0" err="1" smtClean="0"/>
              <a:t>u_mul_e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…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Reduce functions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Sum/Max/Min/Prod/…</a:t>
            </a:r>
          </a:p>
        </p:txBody>
      </p:sp>
    </p:spTree>
    <p:extLst>
      <p:ext uri="{BB962C8B-B14F-4D97-AF65-F5344CB8AC3E}">
        <p14:creationId xmlns:p14="http://schemas.microsoft.com/office/powerpoint/2010/main" val="34451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BFA7B-5AB2-F74A-A24D-A8BB931E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493997"/>
            <a:ext cx="7392429" cy="48553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DGL code example: GCN using </a:t>
            </a:r>
            <a:r>
              <a:rPr lang="en-US" altLang="zh-CN" dirty="0" err="1"/>
              <a:t>builtins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337092" y="4315389"/>
            <a:ext cx="8535080" cy="1407267"/>
            <a:chOff x="3707904" y="590862"/>
            <a:chExt cx="6401310" cy="1055450"/>
          </a:xfrm>
        </p:grpSpPr>
        <p:sp>
          <p:nvSpPr>
            <p:cNvPr id="19" name="TextBox 18"/>
            <p:cNvSpPr txBox="1"/>
            <p:nvPr/>
          </p:nvSpPr>
          <p:spPr>
            <a:xfrm>
              <a:off x="8100391" y="590862"/>
              <a:ext cx="2008823" cy="500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dirty="0"/>
                <a:t>Use DGL built-in message and reduce functions</a:t>
              </a:r>
              <a:endParaRPr lang="zh-CN" altLang="en-US" sz="1867" dirty="0"/>
            </a:p>
          </p:txBody>
        </p:sp>
        <p:cxnSp>
          <p:nvCxnSpPr>
            <p:cNvPr id="24" name="直接箭头连接符 23"/>
            <p:cNvCxnSpPr>
              <a:cxnSpLocks/>
              <a:stCxn id="19" idx="2"/>
            </p:cNvCxnSpPr>
            <p:nvPr/>
          </p:nvCxnSpPr>
          <p:spPr>
            <a:xfrm flipH="1">
              <a:off x="6967710" y="1091095"/>
              <a:ext cx="2137093" cy="5552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707904" y="1646312"/>
              <a:ext cx="32598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14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D10E-B97E-E949-9A97-17CB67A9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3A87-1FE6-674C-B19A-1905F16E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graph representation learning (30 mins)</a:t>
            </a:r>
          </a:p>
          <a:p>
            <a:endParaRPr lang="en-US" dirty="0"/>
          </a:p>
          <a:p>
            <a:r>
              <a:rPr lang="en-US" dirty="0"/>
              <a:t>Deep Graph Library 101 (1 hour 30 mins)</a:t>
            </a:r>
          </a:p>
          <a:p>
            <a:endParaRPr lang="en-US" dirty="0"/>
          </a:p>
          <a:p>
            <a:r>
              <a:rPr lang="en-US" dirty="0"/>
              <a:t>Scale GNN to large graphs (1 hour)</a:t>
            </a:r>
          </a:p>
          <a:p>
            <a:endParaRPr lang="en-US" dirty="0"/>
          </a:p>
          <a:p>
            <a:r>
              <a:rPr lang="en-US" dirty="0"/>
              <a:t>GNN-based recommender system (1 hour)</a:t>
            </a:r>
          </a:p>
        </p:txBody>
      </p:sp>
    </p:spTree>
    <p:extLst>
      <p:ext uri="{BB962C8B-B14F-4D97-AF65-F5344CB8AC3E}">
        <p14:creationId xmlns:p14="http://schemas.microsoft.com/office/powerpoint/2010/main" val="28175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2090392" y="1258186"/>
            <a:ext cx="1123716" cy="1123716"/>
          </a:xfrm>
          <a:prstGeom prst="ellipse">
            <a:avLst/>
          </a:prstGeom>
          <a:noFill/>
          <a:ln w="381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633902" y="2026231"/>
            <a:ext cx="4599641" cy="2183155"/>
            <a:chOff x="4176702" y="2529587"/>
            <a:chExt cx="4599641" cy="2183155"/>
          </a:xfrm>
        </p:grpSpPr>
        <p:sp>
          <p:nvSpPr>
            <p:cNvPr id="344" name="Google Shape;344;p24"/>
            <p:cNvSpPr txBox="1"/>
            <p:nvPr/>
          </p:nvSpPr>
          <p:spPr>
            <a:xfrm>
              <a:off x="4176702" y="2529587"/>
              <a:ext cx="1999130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&lt;message&gt;: edge</a:t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236792" y="4204651"/>
              <a:ext cx="1539551" cy="508091"/>
            </a:xfrm>
            <a:prstGeom prst="rect">
              <a:avLst/>
            </a:prstGeom>
            <a:noFill/>
            <a:ln w="2857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v.mailbox[‘m’]</a:t>
              </a:r>
              <a:endParaRPr/>
            </a:p>
          </p:txBody>
        </p:sp>
        <p:cxnSp>
          <p:nvCxnSpPr>
            <p:cNvPr id="346" name="Google Shape;346;p24"/>
            <p:cNvCxnSpPr>
              <a:stCxn id="344" idx="3"/>
              <a:endCxn id="345" idx="1"/>
            </p:cNvCxnSpPr>
            <p:nvPr/>
          </p:nvCxnSpPr>
          <p:spPr>
            <a:xfrm>
              <a:off x="6175832" y="2714253"/>
              <a:ext cx="1061100" cy="1744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1778932" y="2285632"/>
            <a:ext cx="7551058" cy="1123722"/>
            <a:chOff x="1321732" y="2788988"/>
            <a:chExt cx="7551058" cy="1123722"/>
          </a:xfrm>
        </p:grpSpPr>
        <p:sp>
          <p:nvSpPr>
            <p:cNvPr id="348" name="Google Shape;348;p24"/>
            <p:cNvSpPr/>
            <p:nvPr/>
          </p:nvSpPr>
          <p:spPr>
            <a:xfrm>
              <a:off x="1321732" y="3235184"/>
              <a:ext cx="1757369" cy="6775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(e.src.data[‘h’])</a:t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4468057" y="3235184"/>
              <a:ext cx="1416422" cy="508091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e.data[‘h_e’]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0" name="Google Shape;350;p24"/>
            <p:cNvCxnSpPr/>
            <p:nvPr/>
          </p:nvCxnSpPr>
          <p:spPr>
            <a:xfrm rot="-5400000">
              <a:off x="3462565" y="1521480"/>
              <a:ext cx="446189" cy="298121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5176268" y="2788994"/>
              <a:ext cx="0" cy="44618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sp>
          <p:nvSpPr>
            <p:cNvPr id="352" name="Google Shape;352;p24"/>
            <p:cNvSpPr/>
            <p:nvPr/>
          </p:nvSpPr>
          <p:spPr>
            <a:xfrm>
              <a:off x="7140345" y="3254582"/>
              <a:ext cx="1732445" cy="6384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(e.dst.data[‘h’]</a:t>
              </a:r>
              <a:endParaRPr/>
            </a:p>
          </p:txBody>
        </p:sp>
        <p:cxnSp>
          <p:nvCxnSpPr>
            <p:cNvPr id="353" name="Google Shape;353;p24"/>
            <p:cNvCxnSpPr/>
            <p:nvPr/>
          </p:nvCxnSpPr>
          <p:spPr>
            <a:xfrm rot="5400000" flipH="1">
              <a:off x="6396411" y="1568845"/>
              <a:ext cx="390016" cy="2830301"/>
            </a:xfrm>
            <a:prstGeom prst="bentConnector3">
              <a:avLst>
                <a:gd name="adj1" fmla="val -8623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54" name="Google Shape;354;p24"/>
          <p:cNvGrpSpPr/>
          <p:nvPr/>
        </p:nvGrpSpPr>
        <p:grpSpPr>
          <a:xfrm>
            <a:off x="3214108" y="1047477"/>
            <a:ext cx="6252229" cy="3256348"/>
            <a:chOff x="3214108" y="440491"/>
            <a:chExt cx="6252229" cy="3256348"/>
          </a:xfrm>
        </p:grpSpPr>
        <p:sp>
          <p:nvSpPr>
            <p:cNvPr id="355" name="Google Shape;355;p24"/>
            <p:cNvSpPr/>
            <p:nvPr/>
          </p:nvSpPr>
          <p:spPr>
            <a:xfrm>
              <a:off x="7901912" y="651200"/>
              <a:ext cx="1123716" cy="1123716"/>
            </a:xfrm>
            <a:prstGeom prst="ellipse">
              <a:avLst/>
            </a:prstGeom>
            <a:noFill/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" name="Google Shape;356;p24"/>
            <p:cNvCxnSpPr>
              <a:stCxn id="342" idx="6"/>
              <a:endCxn id="355" idx="2"/>
            </p:cNvCxnSpPr>
            <p:nvPr/>
          </p:nvCxnSpPr>
          <p:spPr>
            <a:xfrm>
              <a:off x="3214108" y="1213058"/>
              <a:ext cx="4687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357" name="Google Shape;357;p24"/>
            <p:cNvSpPr/>
            <p:nvPr/>
          </p:nvSpPr>
          <p:spPr>
            <a:xfrm>
              <a:off x="7461200" y="440491"/>
              <a:ext cx="2005137" cy="3256348"/>
            </a:xfrm>
            <a:prstGeom prst="rect">
              <a:avLst/>
            </a:prstGeom>
            <a:noFill/>
            <a:ln w="1905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9233543" y="3070439"/>
            <a:ext cx="2248801" cy="884902"/>
            <a:chOff x="8707430" y="3658637"/>
            <a:chExt cx="2248801" cy="884902"/>
          </a:xfrm>
        </p:grpSpPr>
        <p:sp>
          <p:nvSpPr>
            <p:cNvPr id="359" name="Google Shape;359;p24"/>
            <p:cNvSpPr txBox="1"/>
            <p:nvPr/>
          </p:nvSpPr>
          <p:spPr>
            <a:xfrm>
              <a:off x="9296662" y="3880645"/>
              <a:ext cx="1659569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&lt;reduce&gt;: node</a:t>
              </a:r>
              <a:endParaRPr/>
            </a:p>
          </p:txBody>
        </p:sp>
        <p:cxnSp>
          <p:nvCxnSpPr>
            <p:cNvPr id="360" name="Google Shape;360;p24"/>
            <p:cNvCxnSpPr>
              <a:stCxn id="345" idx="3"/>
              <a:endCxn id="359" idx="1"/>
            </p:cNvCxnSpPr>
            <p:nvPr/>
          </p:nvCxnSpPr>
          <p:spPr>
            <a:xfrm rot="10800000" flipH="1">
              <a:off x="8707430" y="4065339"/>
              <a:ext cx="589200" cy="478200"/>
            </a:xfrm>
            <a:prstGeom prst="bentConnector3">
              <a:avLst>
                <a:gd name="adj1" fmla="val -3928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1" name="Google Shape;361;p24"/>
            <p:cNvCxnSpPr>
              <a:stCxn id="359" idx="0"/>
              <a:endCxn id="352" idx="3"/>
            </p:cNvCxnSpPr>
            <p:nvPr/>
          </p:nvCxnSpPr>
          <p:spPr>
            <a:xfrm rot="5400000" flipH="1">
              <a:off x="9354096" y="3108295"/>
              <a:ext cx="222000" cy="1322700"/>
            </a:xfrm>
            <a:prstGeom prst="bentConnector2">
              <a:avLst/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8803877" y="3658637"/>
              <a:ext cx="661284" cy="406674"/>
            </a:xfrm>
            <a:prstGeom prst="bentConnector3">
              <a:avLst>
                <a:gd name="adj1" fmla="val -29559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sp>
        <p:nvSpPr>
          <p:cNvPr id="363" name="Google Shape;363;p24"/>
          <p:cNvSpPr txBox="1"/>
          <p:nvPr/>
        </p:nvSpPr>
        <p:spPr>
          <a:xfrm>
            <a:off x="866165" y="4128515"/>
            <a:ext cx="10616179" cy="17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(edges)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(nodes)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new_node_feature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7901912" y="4805906"/>
            <a:ext cx="3107197" cy="646331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Auto-batched (tensorized)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if writing for one node/edge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314793" y="365125"/>
            <a:ext cx="120071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defines functions (on </a:t>
            </a:r>
            <a:r>
              <a:rPr lang="en-US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batches of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nodes/edges)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0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0319" y="1463183"/>
            <a:ext cx="6511362" cy="46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code example: GCN</a:t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494128" y="1053954"/>
            <a:ext cx="6029200" cy="1410750"/>
            <a:chOff x="3707904" y="721608"/>
            <a:chExt cx="4521900" cy="1058062"/>
          </a:xfrm>
        </p:grpSpPr>
        <p:sp>
          <p:nvSpPr>
            <p:cNvPr id="373" name="Google Shape;373;p25"/>
            <p:cNvSpPr txBox="1"/>
            <p:nvPr/>
          </p:nvSpPr>
          <p:spPr>
            <a:xfrm>
              <a:off x="6084168" y="721608"/>
              <a:ext cx="2145636" cy="71572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features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25"/>
            <p:cNvCxnSpPr>
              <a:stCxn id="373" idx="1"/>
            </p:cNvCxnSpPr>
            <p:nvPr/>
          </p:nvCxnSpPr>
          <p:spPr>
            <a:xfrm flipH="1">
              <a:off x="4499868" y="1079471"/>
              <a:ext cx="1584300" cy="700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5" name="Google Shape;375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6" name="Google Shape;376;p25"/>
          <p:cNvGrpSpPr/>
          <p:nvPr/>
        </p:nvGrpSpPr>
        <p:grpSpPr>
          <a:xfrm>
            <a:off x="5204472" y="2499496"/>
            <a:ext cx="6624736" cy="1418105"/>
            <a:chOff x="3707904" y="716083"/>
            <a:chExt cx="4968552" cy="1063579"/>
          </a:xfrm>
        </p:grpSpPr>
        <p:sp>
          <p:nvSpPr>
            <p:cNvPr id="377" name="Google Shape;377;p25"/>
            <p:cNvSpPr txBox="1"/>
            <p:nvPr/>
          </p:nvSpPr>
          <p:spPr>
            <a:xfrm>
              <a:off x="6228184" y="716083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messages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deg,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" name="Google Shape;378;p25"/>
            <p:cNvCxnSpPr>
              <a:stCxn id="377" idx="1"/>
            </p:cNvCxnSpPr>
            <p:nvPr/>
          </p:nvCxnSpPr>
          <p:spPr>
            <a:xfrm flipH="1">
              <a:off x="4643884" y="966200"/>
              <a:ext cx="1584300" cy="813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0" name="Google Shape;380;p25"/>
          <p:cNvGrpSpPr/>
          <p:nvPr/>
        </p:nvGrpSpPr>
        <p:grpSpPr>
          <a:xfrm>
            <a:off x="4152928" y="5267967"/>
            <a:ext cx="7931229" cy="713483"/>
            <a:chOff x="3707904" y="1244550"/>
            <a:chExt cx="5948422" cy="535112"/>
          </a:xfrm>
        </p:grpSpPr>
        <p:sp>
          <p:nvSpPr>
            <p:cNvPr id="381" name="Google Shape;381;p25"/>
            <p:cNvSpPr txBox="1"/>
            <p:nvPr/>
          </p:nvSpPr>
          <p:spPr>
            <a:xfrm>
              <a:off x="7208054" y="1244550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Trigger message and reduce functions for all nodes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2" name="Google Shape;382;p25"/>
            <p:cNvCxnSpPr>
              <a:stCxn id="381" idx="1"/>
            </p:cNvCxnSpPr>
            <p:nvPr/>
          </p:nvCxnSpPr>
          <p:spPr>
            <a:xfrm flipH="1">
              <a:off x="4859954" y="1494667"/>
              <a:ext cx="2348100" cy="273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83" name="Google Shape;383;p25"/>
            <p:cNvCxnSpPr/>
            <p:nvPr/>
          </p:nvCxnSpPr>
          <p:spPr>
            <a:xfrm>
              <a:off x="3707904" y="1779662"/>
              <a:ext cx="108012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9738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Backward compatibility</a:t>
            </a:r>
            <a:endParaRPr dirty="0"/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1"/>
          </p:nvPr>
        </p:nvSpPr>
        <p:spPr>
          <a:xfrm>
            <a:off x="838200" y="1992573"/>
            <a:ext cx="4402539" cy="388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Platform agnostic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Division of labor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Existing frameworks handle tensor and </a:t>
            </a:r>
            <a:r>
              <a:rPr lang="en-US" dirty="0" err="1"/>
              <a:t>autograd</a:t>
            </a:r>
            <a:r>
              <a:rPr lang="en-US" dirty="0"/>
              <a:t> ops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DGL owns graph storage and optimizes sparse ops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Allows end-to-end integration for platforms of your choice</a:t>
            </a:r>
            <a:endParaRPr dirty="0"/>
          </a:p>
        </p:txBody>
      </p:sp>
      <p:sp>
        <p:nvSpPr>
          <p:cNvPr id="390" name="Google Shape;390;p26"/>
          <p:cNvSpPr/>
          <p:nvPr/>
        </p:nvSpPr>
        <p:spPr>
          <a:xfrm>
            <a:off x="6418132" y="296736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 (TF, Pytorch, MXNet, Keras, …)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6418132" y="375038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(TVM (Neo), ONNX)</a:t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6418131" y="4533408"/>
            <a:ext cx="4382815" cy="43092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GPU, FPGA, IP core,  Arm…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6418131" y="2189603"/>
            <a:ext cx="1545023" cy="43092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DGL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1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DGL Fast?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92E82-1E2E-0742-B6E3-EF09C747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05" y="1976857"/>
            <a:ext cx="8753388" cy="469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E0B13-ECD4-9D4D-8E1A-2B61E0F2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776" y="4924426"/>
            <a:ext cx="46863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 DGL scalable?</a:t>
            </a:r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4987" y="552633"/>
            <a:ext cx="4751387" cy="212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00" y="1866901"/>
            <a:ext cx="36830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6100" y="3246438"/>
            <a:ext cx="7759700" cy="300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</a:t>
            </a:r>
            <a:r>
              <a:rPr lang="en-US" dirty="0" smtClean="0"/>
              <a:t>development </a:t>
            </a:r>
            <a:r>
              <a:rPr lang="en-US" dirty="0"/>
              <a:t>for advanced </a:t>
            </a:r>
            <a:r>
              <a:rPr lang="en-US" dirty="0" smtClean="0"/>
              <a:t>techniques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 smtClean="0"/>
              <a:t>Generating dynamic </a:t>
            </a:r>
            <a:r>
              <a:rPr lang="en-US" dirty="0"/>
              <a:t>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 smtClean="0"/>
              <a:t>Batch processing of multiple </a:t>
            </a:r>
            <a:r>
              <a:rPr lang="en-US" dirty="0"/>
              <a:t>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</a:t>
            </a:r>
            <a:r>
              <a:rPr lang="en-US" dirty="0"/>
              <a:t>JTNN [ICML’18</a:t>
            </a:r>
            <a:r>
              <a:rPr lang="en-US" dirty="0" smtClean="0"/>
              <a:t>],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milestones</a:t>
            </a:r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v0.1 12/18, v0.2 03/19, v0.3 06/19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~2300 stars, 300+ forks on </a:t>
            </a:r>
            <a:r>
              <a:rPr lang="en-US" dirty="0" err="1"/>
              <a:t>github</a:t>
            </a:r>
            <a:r>
              <a:rPr lang="en-US" dirty="0"/>
              <a:t>, 35K+ package downloads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Twitter followers 1K+, 30 contributors,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Two </a:t>
            </a:r>
            <a:r>
              <a:rPr lang="en-US" dirty="0"/>
              <a:t>hands-on tutorials (NVIDIA GTC 2019, SIGKDD 2019), 10+ blog </a:t>
            </a:r>
            <a:r>
              <a:rPr lang="en-US" dirty="0" smtClean="0"/>
              <a:t>posts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adoption (around the world)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020" y="1486004"/>
            <a:ext cx="30480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10" y="1974954"/>
            <a:ext cx="46736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1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v0.3 features, v0.4 planned</a:t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440" y="1384740"/>
            <a:ext cx="7438236" cy="547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4039133" cy="47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852" y="835096"/>
            <a:ext cx="6247657" cy="45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0228" y="1139880"/>
            <a:ext cx="5778672" cy="54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6">
            <a:alphaModFix/>
          </a:blip>
          <a:srcRect t="29067" r="3662" b="14683"/>
          <a:stretch/>
        </p:blipFill>
        <p:spPr>
          <a:xfrm>
            <a:off x="7289733" y="2571751"/>
            <a:ext cx="3716303" cy="38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633742" y="1690688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732355" y="1690688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416181" y="1690688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https://lh6.googleusercontent.com/zMBqgipvXK1N2REcAS33JYFaqTsQyFaV8PVWfVoWkHbt66jLKsMwtIfE9xWXt3gggOnYKJCHeznRr8MDxwVOvAZWV1vKKXRE-mRQO_9_aOUDN-KCvGSJ2ufUAkoFHDDg-_U2Ht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49" y="4060747"/>
            <a:ext cx="4094537" cy="2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2694778" y="6298881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Recommender Systems</a:t>
            </a:r>
            <a:endParaRPr lang="en-US" dirty="0"/>
          </a:p>
        </p:txBody>
      </p:sp>
      <p:pic>
        <p:nvPicPr>
          <p:cNvPr id="1028" name="Picture 4" descr="https://lh4.googleusercontent.com/2SNQ_BFVRX9moZSEG7sZjrXylWvL4vsr9iPxdOYKl_sQWTrr7V4IO1SupY6f7G0Rm12MiQAyNoYm79HNE0CNsHOnVuRlUu73iMA8NAZHMegRUZDU2BJKtJfr3DAAczB8Eu5s7X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16" y="4095222"/>
            <a:ext cx="3902197" cy="22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6395961" y="6330344"/>
            <a:ext cx="352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Traffic Forecasting / Urban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1" y="504825"/>
            <a:ext cx="75819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 rotWithShape="1">
          <a:blip r:embed="rId4">
            <a:alphaModFix/>
          </a:blip>
          <a:srcRect t="12333" b="12325"/>
          <a:stretch/>
        </p:blipFill>
        <p:spPr>
          <a:xfrm>
            <a:off x="2225675" y="1417637"/>
            <a:ext cx="7569200" cy="4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637" y="973931"/>
            <a:ext cx="7569200" cy="485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3317359" y="4787611"/>
            <a:ext cx="819577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 hope to see your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49" y="1337602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910837" y="4158129"/>
            <a:ext cx="1701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/>
              <a:t>Jin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0293" y="3198439"/>
            <a:ext cx="2486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06" y="1432245"/>
            <a:ext cx="1622620" cy="1543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170254" y="3091485"/>
            <a:ext cx="1904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/>
              <a:t>Chen et al. arxiv’18]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483" y="1481728"/>
            <a:ext cx="2572006" cy="1557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27" y="3536993"/>
            <a:ext cx="3762375" cy="259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8249001" y="6127793"/>
            <a:ext cx="1666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[Li et al., ICML’18]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88" y="4042981"/>
            <a:ext cx="3708630" cy="1657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910154" y="5703997"/>
            <a:ext cx="261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[van den Berg et al., arxiv’17]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build="p"/>
      <p:bldP spid="17" grpId="0" animBg="1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GNN 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Neural Network (GNN): learn embedding on </a:t>
            </a:r>
            <a:r>
              <a:rPr lang="en-US" dirty="0" smtClean="0"/>
              <a:t>nodes/edges/graphs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1022</Words>
  <Application>Microsoft Office PowerPoint</Application>
  <PresentationFormat>Widescreen</PresentationFormat>
  <Paragraphs>224</Paragraphs>
  <Slides>31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Droid Sans Mono</vt:lpstr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Today’s schedule</vt:lpstr>
      <vt:lpstr>Graph data are everywhere</vt:lpstr>
      <vt:lpstr>Many ML tasks learn from graphs</vt:lpstr>
      <vt:lpstr>Deep learning + Graph =&gt; GNN</vt:lpstr>
      <vt:lpstr>What is GNN? </vt:lpstr>
      <vt:lpstr>What does GNN do?</vt:lpstr>
      <vt:lpstr>Existing implementations are often slow </vt:lpstr>
      <vt:lpstr>Existing tools do not support GNNs well</vt:lpstr>
      <vt:lpstr>PageRank</vt:lpstr>
      <vt:lpstr>Label propagation</vt:lpstr>
      <vt:lpstr>How does GNN do its job?</vt:lpstr>
      <vt:lpstr>Why is programming GNN hard?</vt:lpstr>
      <vt:lpstr>Goals of DGL</vt:lpstr>
      <vt:lpstr>Forward compatibility</vt:lpstr>
      <vt:lpstr>Flexibility of Message Passing Control</vt:lpstr>
      <vt:lpstr>Flexibility of Message Passing Control</vt:lpstr>
      <vt:lpstr>Flexibility of Message Passing Control</vt:lpstr>
      <vt:lpstr>DGL code example: GCN using builtins</vt:lpstr>
      <vt:lpstr>PowerPoint Presentation</vt:lpstr>
      <vt:lpstr>DGL code example: GCN</vt:lpstr>
      <vt:lpstr>Backward compatibility</vt:lpstr>
      <vt:lpstr>Is DGL Fast?</vt:lpstr>
      <vt:lpstr>Is DGL scalable?</vt:lpstr>
      <vt:lpstr>DGL’s offers</vt:lpstr>
      <vt:lpstr>DGL milestones</vt:lpstr>
      <vt:lpstr>DGL adoption (around the world)</vt:lpstr>
      <vt:lpstr>DGL v0.3 features, v0.4 planned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Gan, Quan</cp:lastModifiedBy>
  <cp:revision>291</cp:revision>
  <dcterms:created xsi:type="dcterms:W3CDTF">2019-02-14T18:59:47Z</dcterms:created>
  <dcterms:modified xsi:type="dcterms:W3CDTF">2019-07-12T05:28:02Z</dcterms:modified>
</cp:coreProperties>
</file>